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7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58" r:id="rId11"/>
    <p:sldId id="259" r:id="rId12"/>
    <p:sldId id="260" r:id="rId13"/>
    <p:sldId id="263" r:id="rId14"/>
    <p:sldId id="264" r:id="rId15"/>
    <p:sldId id="265" r:id="rId16"/>
    <p:sldId id="274" r:id="rId17"/>
    <p:sldId id="275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86" d="100"/>
          <a:sy n="86" d="100"/>
        </p:scale>
        <p:origin x="-149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F61BE-0F50-4F72-8119-A4DCB7BDE5E5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3C0DD-18C1-4387-A3C9-7AF9292B5E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00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F6F35-F695-4DDC-A34E-6B2F6D43150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0711-6C98-4FED-BCB3-3DC63E529F71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3AF0-7F46-40CC-8173-F6E71C512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0711-6C98-4FED-BCB3-3DC63E529F71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3AF0-7F46-40CC-8173-F6E71C512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0711-6C98-4FED-BCB3-3DC63E529F71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3AF0-7F46-40CC-8173-F6E71C512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0711-6C98-4FED-BCB3-3DC63E529F71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3AF0-7F46-40CC-8173-F6E71C512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0711-6C98-4FED-BCB3-3DC63E529F71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3AF0-7F46-40CC-8173-F6E71C512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0711-6C98-4FED-BCB3-3DC63E529F71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3AF0-7F46-40CC-8173-F6E71C512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0711-6C98-4FED-BCB3-3DC63E529F71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3AF0-7F46-40CC-8173-F6E71C512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0711-6C98-4FED-BCB3-3DC63E529F71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3AF0-7F46-40CC-8173-F6E71C512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0711-6C98-4FED-BCB3-3DC63E529F71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3AF0-7F46-40CC-8173-F6E71C512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0711-6C98-4FED-BCB3-3DC63E529F71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3AF0-7F46-40CC-8173-F6E71C512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0711-6C98-4FED-BCB3-3DC63E529F71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3AF0-7F46-40CC-8173-F6E71C512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70711-6C98-4FED-BCB3-3DC63E529F71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63AF0-7F46-40CC-8173-F6E71C512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Их именами названы улицы</a:t>
            </a:r>
            <a:endParaRPr lang="ru-RU" sz="6600" dirty="0"/>
          </a:p>
        </p:txBody>
      </p:sp>
    </p:spTree>
  </p:cSld>
  <p:clrMapOvr>
    <a:masterClrMapping/>
  </p:clrMapOvr>
  <p:transition spd="med" advClick="0" advTm="4156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ochka\Documents\Конкурс\Война\ccb951ce81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214290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latin typeface="Monotype Corsiva" pitchFamily="66" charset="0"/>
              </a:rPr>
              <a:t>История одного подвига </a:t>
            </a:r>
            <a:endParaRPr lang="ru-RU" sz="5400" b="1" i="1" dirty="0">
              <a:latin typeface="Monotype Corsiva" pitchFamily="66" charset="0"/>
            </a:endParaRPr>
          </a:p>
        </p:txBody>
      </p:sp>
      <p:pic>
        <p:nvPicPr>
          <p:cNvPr id="2" name="Picture 2" descr="C:\Users\Olochka\Documents\Конкурс\Война\u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71570"/>
            <a:ext cx="9144000" cy="5786430"/>
          </a:xfrm>
          <a:prstGeom prst="rect">
            <a:avLst/>
          </a:prstGeom>
          <a:noFill/>
        </p:spPr>
      </p:pic>
      <p:grpSp>
        <p:nvGrpSpPr>
          <p:cNvPr id="4" name="Группа 9"/>
          <p:cNvGrpSpPr/>
          <p:nvPr/>
        </p:nvGrpSpPr>
        <p:grpSpPr>
          <a:xfrm>
            <a:off x="71406" y="1357298"/>
            <a:ext cx="8620163" cy="4681538"/>
            <a:chOff x="71406" y="1357298"/>
            <a:chExt cx="8620163" cy="4681538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71406" y="1357298"/>
              <a:ext cx="5237331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Космодемьянская </a:t>
              </a:r>
              <a:endPara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Зоя Анатольевна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4800" b="1" dirty="0" smtClean="0">
                  <a:solidFill>
                    <a:srgbClr val="000000"/>
                  </a:solidFill>
                  <a:latin typeface="Monotype Corsiva" pitchFamily="66" charset="0"/>
                  <a:cs typeface="Times New Roman" pitchFamily="18" charset="0"/>
                </a:rPr>
                <a:t>13.09.1923-29.11.1941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endParaRPr>
            </a:p>
          </p:txBody>
        </p:sp>
        <p:pic>
          <p:nvPicPr>
            <p:cNvPr id="1028" name="Picture 4" descr="C:\Users\Olochka\Documents\Конкурс\Война\к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00694" y="1428736"/>
              <a:ext cx="3190875" cy="46101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pic>
        <p:nvPicPr>
          <p:cNvPr id="3" name="Picture 2" descr="H:\82117679_1326194371_0bf680577e9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-2643230"/>
            <a:ext cx="3648092" cy="3648092"/>
          </a:xfrm>
          <a:prstGeom prst="rect">
            <a:avLst/>
          </a:prstGeom>
          <a:noFill/>
        </p:spPr>
      </p:pic>
    </p:spTree>
  </p:cSld>
  <p:clrMapOvr>
    <a:masterClrMapping/>
  </p:clrMapOvr>
  <p:transition advTm="10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427 -0.05179 C -0.19271 -0.05271 -0.1908 -0.05271 -0.18958 -0.05387 C -0.1882 -0.05526 -0.18767 -0.0615 -0.18646 -0.05988 C -0.1849 -0.05803 -0.1875 -0.05456 -0.18802 -0.05179 C -0.18906 -0.04763 -0.19115 -0.0393 -0.19115 -0.03907 C -0.18837 -0.00277 -0.18698 -0.01456 -0.15417 -0.01896 C -0.14445 -0.02566 -0.13715 -0.03607 -0.13264 -0.04971 C -0.13195 -0.05156 -0.13177 -0.05387 -0.13108 -0.05572 C -0.13021 -0.05849 -0.12656 -0.06196 -0.12813 -0.06427 C -0.12969 -0.06612 -0.13125 -0.06034 -0.13264 -0.05803 C -0.13542 -0.05341 -0.14028 -0.04346 -0.14028 -0.04323 C -0.14236 -0.02959 -0.14531 -0.01896 -0.13264 -0.01479 C -0.11337 -0.00161 -0.11007 -0.00994 -0.07882 -0.01271 C -0.0757 -0.01896 -0.07135 -0.02427 -0.06962 -0.03121 C -0.06667 -0.04277 -0.06632 -0.04809 -0.05729 -0.05179 C -0.05139 -0.04924 -0.04844 -0.04393 -0.0434 -0.0393 C -0.04028 -0.05179 -0.03941 -0.05156 -0.0434 -0.06427 C -0.05729 -0.05988 -0.0632 -0.05849 -0.06962 -0.04161 C -0.06945 -0.04046 -0.06927 -0.02312 -0.06493 -0.02104 C -0.06233 -0.01988 -0.04132 -0.01595 -0.03576 -0.01479 C -0.02708 -0.01549 -0.01823 -0.01572 -0.00955 -0.01687 C 0.00121 -0.01826 0.00816 -0.0319 0.01649 -0.0393 C 0.01805 -0.03722 0.02049 -0.03607 0.02118 -0.03352 C 0.02517 -0.01896 0.01962 -0.01479 0.02882 -0.0067 C 0.03854 -0.00763 0.04965 -0.00416 0.05816 -0.01063 C 0.06163 -0.01318 0.06406 -0.01803 0.06736 -0.02104 C 0.07309 -0.03237 0.08385 -0.04508 0.0934 -0.04971 C 0.0974 -0.05179 0.10174 -0.05225 0.10573 -0.05387 C 0.11146 -0.05271 0.11736 -0.05271 0.12274 -0.04971 C 0.1243 -0.04878 0.12361 -0.04578 0.1243 -0.04346 C 0.12726 -0.03422 0.13125 -0.02404 0.13663 -0.01687 C 0.14722 -0.01849 0.15156 -0.01803 0.15972 -0.02497 C 0.17083 -0.04624 0.16389 -0.04231 0.17049 -0.03352 C 0.1717 -0.0319 0.17344 -0.03029 0.175 -0.02913 C 0.17639 -0.0282 0.17812 -0.02774 0.17969 -0.02705 C 0.21719 -0.0319 0.20417 -0.02289 0.22274 -0.0393 C 0.2309 -0.04647 0.22708 -0.04 0.23351 -0.04971 C 0.23507 -0.05225 0.23663 -0.05503 0.23802 -0.05803 C 0.23906 -0.05988 0.24115 -0.06659 0.24115 -0.06427 C 0.24115 -0.05919 0.23785 -0.05456 0.23663 -0.04971 C 0.23715 -0.04161 0.23628 -0.03306 0.23802 -0.02497 C 0.23854 -0.02289 0.24115 -0.02312 0.24271 -0.02312 C 0.25955 -0.02312 0.27656 -0.02427 0.2934 -0.02497 C 0.30399 -0.02705 0.30642 -0.02635 0.31198 -0.03768 C 0.31615 -0.02635 0.31615 -0.02797 0.31805 -0.01271 C 0.31858 -0.00855 0.31823 -0.00416 0.31962 -0.00046 C 0.32049 0.00185 0.32274 0.00232 0.3243 0.00347 C 0.33733 0.00208 0.34757 -0.00138 0.35972 -0.0067 C 0.36319 -0.01387 0.36597 -0.01618 0.37187 -0.01896 C 0.38385 -0.03491 0.37778 -0.03121 0.38733 -0.03537 C 0.39826 -0.04948 0.38628 -0.03583 0.39653 -0.04346 C 0.39983 -0.04624 0.40573 -0.05179 0.40573 -0.05156 C 0.41701 -0.04809 0.41684 -0.04115 0.42274 -0.02913 C 0.42344 -0.02312 0.42413 -0.00809 0.42726 -0.0067 C 0.43021 -0.00531 0.43351 -0.00809 0.43663 -0.00878 C 0.44375 -0.01503 0.45104 -0.01896 0.45816 -0.02497 C 0.4625 -0.03422 0.46823 -0.04346 0.475 -0.04971 C 0.48281 -0.0393 0.47986 -0.03005 0.49045 -0.02104 C 0.49635 -0.02381 0.50729 -0.03121 0.50729 -0.03098 C 0.50799 -0.0326 0.51319 -0.04416 0.5151 -0.04346 C 0.51719 -0.04277 0.51597 -0.03815 0.51649 -0.03537 C 0.51823 -0.02728 0.51719 -0.02982 0.52274 -0.02497 C 0.54236 -0.02728 0.56042 -0.03375 0.57969 -0.03768 C 0.58819 -0.043 0.59687 -0.04393 0.60573 -0.04763 C 0.61267 -0.0504 0.62014 -0.05618 0.62726 -0.05803 C 0.64792 -0.06312 0.66962 -0.06497 0.69045 -0.0682 C 0.7066 -0.07306 0.68229 -0.06612 0.71354 -0.07214 C 0.72795 -0.07491 0.74201 -0.07861 0.7566 -0.08046 C 0.7684 -0.08601 0.78264 -0.0867 0.79496 -0.08855 C 0.80972 -0.09526 0.82865 -0.09318 0.84427 -0.09479 C 0.85868 -0.09872 0.85035 -0.09687 0.87344 -0.09872 C 0.89184 -0.10011 0.92882 -0.10289 0.92882 -0.10266 C 0.9408 -0.1082 0.95347 -0.11167 0.9658 -0.11514 C 0.97292 -0.11699 0.98021 -0.12254 0.98733 -0.12346 C 1.00469 -0.12601 1.01042 -0.12555 1.02587 -0.12555 " pathEditMode="relative" rAng="0" ptsTypes="fffffffffffffffffffffffffffffff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0" y="-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0"/>
            <a:ext cx="5572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Monotype Corsiva" pitchFamily="66" charset="0"/>
              </a:rPr>
              <a:t>Начало пути…</a:t>
            </a:r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5" name="Группа 5"/>
          <p:cNvGrpSpPr/>
          <p:nvPr/>
        </p:nvGrpSpPr>
        <p:grpSpPr>
          <a:xfrm>
            <a:off x="214282" y="928670"/>
            <a:ext cx="8343934" cy="5498188"/>
            <a:chOff x="214282" y="928670"/>
            <a:chExt cx="8343934" cy="5498188"/>
          </a:xfrm>
        </p:grpSpPr>
        <p:sp>
          <p:nvSpPr>
            <p:cNvPr id="4" name="Прямоугольник с двумя скругленными противолежащими углами 3"/>
            <p:cNvSpPr/>
            <p:nvPr/>
          </p:nvSpPr>
          <p:spPr>
            <a:xfrm>
              <a:off x="214282" y="928670"/>
              <a:ext cx="4643470" cy="4857784"/>
            </a:xfrm>
            <a:prstGeom prst="round2Diag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28596" y="1071546"/>
              <a:ext cx="4286280" cy="5355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dirty="0" smtClean="0"/>
                <a:t>Зоя Анатольевна Космодемьянская родилась 13 сентября 1923 года в селе Осино-Гай Гавриловского района Тамбовской области, в семье потомственных местных священников. </a:t>
              </a:r>
              <a:br>
                <a:rPr lang="ru-RU" sz="3200" dirty="0" smtClean="0"/>
              </a:br>
              <a:r>
                <a:rPr lang="ru-RU" dirty="0" smtClean="0"/>
                <a:t/>
              </a:r>
              <a:br>
                <a:rPr lang="ru-RU" dirty="0" smtClean="0"/>
              </a:br>
              <a:r>
                <a:rPr lang="ru-RU" dirty="0" smtClean="0"/>
                <a:t/>
              </a:r>
              <a:br>
                <a:rPr lang="ru-RU" dirty="0" smtClean="0"/>
              </a:br>
              <a:endParaRPr lang="ru-RU" dirty="0"/>
            </a:p>
          </p:txBody>
        </p:sp>
        <p:pic>
          <p:nvPicPr>
            <p:cNvPr id="2050" name="Picture 2" descr="C:\Users\Olochka\Documents\Конкурс\Война\ккк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72066" y="1071546"/>
              <a:ext cx="3486150" cy="46101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</p:spTree>
  </p:cSld>
  <p:clrMapOvr>
    <a:masterClrMapping/>
  </p:clrMapOvr>
  <p:transition advTm="10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0" y="0"/>
            <a:ext cx="5643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Начало пути…</a:t>
            </a:r>
            <a:endParaRPr lang="ru-RU" sz="4400" b="1" dirty="0">
              <a:latin typeface="Monotype Corsiva" pitchFamily="66" charset="0"/>
            </a:endParaRPr>
          </a:p>
        </p:txBody>
      </p:sp>
      <p:grpSp>
        <p:nvGrpSpPr>
          <p:cNvPr id="4" name="Группа 4"/>
          <p:cNvGrpSpPr/>
          <p:nvPr/>
        </p:nvGrpSpPr>
        <p:grpSpPr>
          <a:xfrm>
            <a:off x="357158" y="928670"/>
            <a:ext cx="8401084" cy="4857784"/>
            <a:chOff x="214282" y="928670"/>
            <a:chExt cx="8401084" cy="4857784"/>
          </a:xfrm>
        </p:grpSpPr>
        <p:sp>
          <p:nvSpPr>
            <p:cNvPr id="2" name="Прямоугольник с двумя скругленными противолежащими углами 1"/>
            <p:cNvSpPr/>
            <p:nvPr/>
          </p:nvSpPr>
          <p:spPr>
            <a:xfrm>
              <a:off x="214282" y="928670"/>
              <a:ext cx="4643470" cy="4857784"/>
            </a:xfrm>
            <a:prstGeom prst="round2Diag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31 октября 1941 года Зоя, в числе 2000 комсомольцев-добровольцев, явилась к месту сбора в кинотеатре «Колизей» и оттуда была доставлена в диверсионную школу, став бойцом разведывательно-диверсионной части, официально носившей название «партизанской части 9903 штаба Западного фронта». После трёхдневного обучения Зоя в составе группы была переброшена  4 ноября в район Волоколамска, где группа успешно справилась с минирование дороги. 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3074" name="Picture 2" descr="C:\Users\Olochka\Documents\Конкурс\Война\ккккккккк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72066" y="1000108"/>
              <a:ext cx="3543300" cy="45243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</p:spTree>
  </p:cSld>
  <p:clrMapOvr>
    <a:masterClrMapping/>
  </p:clrMapOvr>
  <p:transition advTm="10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4546" y="0"/>
            <a:ext cx="464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Исполнение </a:t>
            </a:r>
            <a:endParaRPr lang="ru-RU" sz="4000" b="1" dirty="0">
              <a:latin typeface="Monotype Corsiva" pitchFamily="66" charset="0"/>
            </a:endParaRPr>
          </a:p>
        </p:txBody>
      </p:sp>
      <p:grpSp>
        <p:nvGrpSpPr>
          <p:cNvPr id="4" name="Группа 4"/>
          <p:cNvGrpSpPr/>
          <p:nvPr/>
        </p:nvGrpSpPr>
        <p:grpSpPr>
          <a:xfrm>
            <a:off x="214282" y="714356"/>
            <a:ext cx="8377272" cy="5143536"/>
            <a:chOff x="214282" y="714356"/>
            <a:chExt cx="8377272" cy="5143536"/>
          </a:xfrm>
        </p:grpSpPr>
        <p:sp>
          <p:nvSpPr>
            <p:cNvPr id="2" name="Прямоугольник с двумя скругленными противолежащими углами 1"/>
            <p:cNvSpPr/>
            <p:nvPr/>
          </p:nvSpPr>
          <p:spPr>
            <a:xfrm>
              <a:off x="214282" y="714356"/>
              <a:ext cx="4786346" cy="5143536"/>
            </a:xfrm>
            <a:prstGeom prst="round2Diag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27 ноября в 2 часа утра Борис Крайнев, Василий Клубков и Зоя Космодемьянская подожгли в Петрищеве три дома жителей </a:t>
              </a:r>
              <a:r>
                <a:rPr lang="ru-RU" dirty="0" err="1" smtClean="0">
                  <a:solidFill>
                    <a:schemeClr val="tx1"/>
                  </a:solidFill>
                </a:rPr>
                <a:t>Кареловой</a:t>
              </a:r>
              <a:r>
                <a:rPr lang="ru-RU" dirty="0" smtClean="0">
                  <a:solidFill>
                    <a:schemeClr val="tx1"/>
                  </a:solidFill>
                </a:rPr>
                <a:t>, Солнцева и Смирнова, при этом у немцев погибли 20 лошадей. </a:t>
              </a:r>
              <a:br>
                <a:rPr lang="ru-RU" dirty="0" smtClean="0">
                  <a:solidFill>
                    <a:schemeClr val="tx1"/>
                  </a:solidFill>
                </a:rPr>
              </a:br>
              <a:r>
                <a:rPr lang="ru-RU" dirty="0" smtClean="0">
                  <a:solidFill>
                    <a:schemeClr val="tx1"/>
                  </a:solidFill>
                </a:rPr>
                <a:t>О дальнейшем известно, что Крайнев не дождался Зои и </a:t>
              </a:r>
              <a:r>
                <a:rPr lang="ru-RU" dirty="0" err="1" smtClean="0">
                  <a:solidFill>
                    <a:schemeClr val="tx1"/>
                  </a:solidFill>
                </a:rPr>
                <a:t>Клубкова</a:t>
              </a:r>
              <a:r>
                <a:rPr lang="ru-RU" dirty="0" smtClean="0">
                  <a:solidFill>
                    <a:schemeClr val="tx1"/>
                  </a:solidFill>
                </a:rPr>
                <a:t> в условленном месте встречи и ушёл, благополучно вернувшись к своим. Клубков был схвачен немцами, а Зоя, разминувшись с товарищами и оставшись одна, решила вернуться в Петрищево и продолжить поджоги. Однако, и немцы, и местные жители уже были настороже, причём немцы создали охрану из нескольких </a:t>
              </a:r>
              <a:r>
                <a:rPr lang="ru-RU" dirty="0" err="1" smtClean="0">
                  <a:solidFill>
                    <a:schemeClr val="tx1"/>
                  </a:solidFill>
                </a:rPr>
                <a:t>петрищевских</a:t>
              </a:r>
              <a:r>
                <a:rPr lang="ru-RU" dirty="0" smtClean="0">
                  <a:solidFill>
                    <a:schemeClr val="tx1"/>
                  </a:solidFill>
                </a:rPr>
                <a:t> мужчин, которым было поручено следить за появлением поджигателей. 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6146" name="Picture 2" descr="C:\Users\Olochka\Documents\Конкурс\Война\ккккккккккккккккккккккккккккк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43504" y="785794"/>
              <a:ext cx="3448050" cy="50101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</p:spTree>
  </p:cSld>
  <p:clrMapOvr>
    <a:masterClrMapping/>
  </p:clrMapOvr>
  <p:transition advTm="102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214282" y="785794"/>
            <a:ext cx="8786847" cy="5929354"/>
            <a:chOff x="214282" y="785794"/>
            <a:chExt cx="8786847" cy="5929354"/>
          </a:xfrm>
        </p:grpSpPr>
        <p:sp>
          <p:nvSpPr>
            <p:cNvPr id="3" name="Прямоугольник с двумя скругленными противолежащими углами 2"/>
            <p:cNvSpPr/>
            <p:nvPr/>
          </p:nvSpPr>
          <p:spPr>
            <a:xfrm>
              <a:off x="214282" y="785794"/>
              <a:ext cx="5286412" cy="5929354"/>
            </a:xfrm>
            <a:prstGeom prst="round2Diag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>
                  <a:solidFill>
                    <a:schemeClr val="tx1"/>
                  </a:solidFill>
                </a:rPr>
                <a:t/>
              </a:r>
              <a:br>
                <a:rPr lang="ru-RU" dirty="0" smtClean="0">
                  <a:solidFill>
                    <a:schemeClr val="tx1"/>
                  </a:solidFill>
                </a:rPr>
              </a:br>
              <a:r>
                <a:rPr lang="ru-RU" dirty="0" smtClean="0">
                  <a:solidFill>
                    <a:schemeClr val="tx1"/>
                  </a:solidFill>
                </a:rPr>
                <a:t>С наступлением вечера 28 ноября, при попытке поджечь сарай С.А.Свиридова (одного из назначенных немцами «стражников») Зоя была замечена хозяином. Вызванные им квартировавшие немцы схватили девушку около 7 часов вечера. Свиридов за это был награждён немцами бутылкой водки и впоследствии приговорён советским судом к расстрелу. На допросе Космодемьянская назвалась Таней и не сказала ничего определённого. Раздев догола, её пороли ремнями, затем приставленный к ней часовой на протяжении 4 часов водил её босой, в одном белье, по улице на морозе. К истязаниям над Зоей пытались присоединиться также местные жительницы </a:t>
              </a:r>
              <a:r>
                <a:rPr lang="ru-RU" dirty="0" err="1" smtClean="0">
                  <a:solidFill>
                    <a:schemeClr val="tx1"/>
                  </a:solidFill>
                </a:rPr>
                <a:t>Солина</a:t>
              </a:r>
              <a:r>
                <a:rPr lang="ru-RU" dirty="0" smtClean="0">
                  <a:solidFill>
                    <a:schemeClr val="tx1"/>
                  </a:solidFill>
                </a:rPr>
                <a:t> и Смирнова (</a:t>
              </a:r>
              <a:r>
                <a:rPr lang="ru-RU" dirty="0" err="1" smtClean="0">
                  <a:solidFill>
                    <a:schemeClr val="tx1"/>
                  </a:solidFill>
                </a:rPr>
                <a:t>погорелица</a:t>
              </a:r>
              <a:r>
                <a:rPr lang="ru-RU" dirty="0" smtClean="0">
                  <a:solidFill>
                    <a:schemeClr val="tx1"/>
                  </a:solidFill>
                </a:rPr>
                <a:t>), бросившие в Зою котелок с помоями. И </a:t>
              </a:r>
              <a:r>
                <a:rPr lang="ru-RU" dirty="0" err="1" smtClean="0">
                  <a:solidFill>
                    <a:schemeClr val="tx1"/>
                  </a:solidFill>
                </a:rPr>
                <a:t>Солина</a:t>
              </a:r>
              <a:r>
                <a:rPr lang="ru-RU" dirty="0" smtClean="0">
                  <a:solidFill>
                    <a:schemeClr val="tx1"/>
                  </a:solidFill>
                </a:rPr>
                <a:t>, </a:t>
              </a:r>
              <a:r>
                <a:rPr lang="ru-RU" dirty="0" err="1" smtClean="0">
                  <a:solidFill>
                    <a:schemeClr val="tx1"/>
                  </a:solidFill>
                </a:rPr>
                <a:t>и</a:t>
              </a:r>
              <a:r>
                <a:rPr lang="ru-RU" dirty="0" smtClean="0">
                  <a:solidFill>
                    <a:schemeClr val="tx1"/>
                  </a:solidFill>
                </a:rPr>
                <a:t> Смирнова впоследствии были приговорены к расстрелу.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7170" name="Picture 2" descr="C:\Users\Olochka\Documents\Конкурс\Война\ккккккккккккккккккк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43504" y="1071546"/>
              <a:ext cx="3857625" cy="364333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sp>
        <p:nvSpPr>
          <p:cNvPr id="5" name="TextBox 4"/>
          <p:cNvSpPr txBox="1"/>
          <p:nvPr/>
        </p:nvSpPr>
        <p:spPr>
          <a:xfrm>
            <a:off x="2571736" y="0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Подвиг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103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0"/>
            <a:ext cx="52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Monotype Corsiva" pitchFamily="66" charset="0"/>
              </a:rPr>
              <a:t>Казнь</a:t>
            </a:r>
            <a:endParaRPr lang="ru-RU" sz="4800" b="1" dirty="0">
              <a:latin typeface="Monotype Corsiva" pitchFamily="66" charset="0"/>
            </a:endParaRPr>
          </a:p>
        </p:txBody>
      </p:sp>
      <p:grpSp>
        <p:nvGrpSpPr>
          <p:cNvPr id="2" name="Группа 4"/>
          <p:cNvGrpSpPr/>
          <p:nvPr/>
        </p:nvGrpSpPr>
        <p:grpSpPr>
          <a:xfrm>
            <a:off x="214282" y="928670"/>
            <a:ext cx="8558248" cy="5643602"/>
            <a:chOff x="214282" y="928670"/>
            <a:chExt cx="8558248" cy="5643602"/>
          </a:xfrm>
        </p:grpSpPr>
        <p:sp>
          <p:nvSpPr>
            <p:cNvPr id="4" name="Прямоугольник с двумя скругленными противолежащими углами 3"/>
            <p:cNvSpPr/>
            <p:nvPr/>
          </p:nvSpPr>
          <p:spPr>
            <a:xfrm>
              <a:off x="214282" y="928670"/>
              <a:ext cx="4929222" cy="5643602"/>
            </a:xfrm>
            <a:prstGeom prst="round2Diag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Из показаний жителя деревни Петрищево В.А.Кулика: «Ей повесили на грудь табличку, на которой было написано по-русски и по-немецки: «Поджигатель». До самой виселицы вели её под руки, поскольку из-за пыток она уже не могла идти самостоятельно. Вокруг виселицы было много немцев и гражданских. Подвели к виселице и стали её фотографировать.</a:t>
              </a:r>
              <a:br>
                <a:rPr lang="ru-RU" dirty="0" smtClean="0">
                  <a:solidFill>
                    <a:schemeClr val="tx1"/>
                  </a:solidFill>
                </a:rPr>
              </a:br>
              <a:r>
                <a:rPr lang="ru-RU" b="1" dirty="0" smtClean="0">
                  <a:solidFill>
                    <a:schemeClr val="tx1"/>
                  </a:solidFill>
                </a:rPr>
                <a:t>Она крикнула: «Граждане! Вы не стойте, не смотрите, а надо помогать армии воевать! Моя смерть за Родину — это моё достижение в жизни». Затем она сказала: «Товарищи, победа будет за нами. Немецкие солдаты, пока не поздно, сдавайтесь в плен. Советский Союз непобедим и не будет побеждён»</a:t>
              </a:r>
              <a:r>
                <a:rPr lang="ru-RU" dirty="0" smtClean="0">
                  <a:solidFill>
                    <a:schemeClr val="tx1"/>
                  </a:solidFill>
                </a:rPr>
                <a:t>. 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9218" name="Picture 2" descr="C:\Users\Olochka\Documents\Конкурс\Война\кккккккккккккккк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86380" y="1142984"/>
              <a:ext cx="3486150" cy="50101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</p:spTree>
  </p:cSld>
  <p:clrMapOvr>
    <a:masterClrMapping/>
  </p:clrMapOvr>
  <p:transition advTm="106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тахановский Порфирий Александрович  После начала Великой Отечественной Войны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19"/>
            <a:ext cx="9286908" cy="6965181"/>
          </a:xfrm>
          <a:prstGeom prst="rect">
            <a:avLst/>
          </a:prstGeom>
          <a:noFill/>
        </p:spPr>
      </p:pic>
    </p:spTree>
  </p:cSld>
  <p:clrMapOvr>
    <a:masterClrMapping/>
  </p:clrMapOvr>
  <p:transition advTm="10547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admin\Desktop\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94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admin\Desktop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1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img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998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admin\Desktop\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563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9797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img36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1216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«Жил в Ростове Витя </a:t>
            </a:r>
            <a:r>
              <a:rPr lang="ru-RU" sz="2800" dirty="0" err="1" smtClean="0">
                <a:solidFill>
                  <a:srgbClr val="002060"/>
                </a:solidFill>
              </a:rPr>
              <a:t>Черевичкин</a:t>
            </a:r>
            <a:r>
              <a:rPr lang="ru-RU" sz="2800" dirty="0" smtClean="0">
                <a:solidFill>
                  <a:srgbClr val="002060"/>
                </a:solidFill>
              </a:rPr>
              <a:t>»</a:t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988840"/>
            <a:ext cx="8219256" cy="4107160"/>
          </a:xfrm>
        </p:spPr>
        <p:txBody>
          <a:bodyPr/>
          <a:lstStyle/>
          <a:p>
            <a:pPr fontAlgn="t"/>
            <a:r>
              <a:rPr lang="ru-RU" sz="3600" dirty="0" smtClean="0">
                <a:solidFill>
                  <a:srgbClr val="C00000"/>
                </a:solidFill>
              </a:rPr>
              <a:t>В день любой- и горестный, и светлый,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Поклониться от души должны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Мы живым и </a:t>
            </a:r>
            <a:r>
              <a:rPr lang="ru-RU" sz="3600" dirty="0" err="1" smtClean="0">
                <a:solidFill>
                  <a:srgbClr val="C00000"/>
                </a:solidFill>
              </a:rPr>
              <a:t>недожившим</a:t>
            </a:r>
            <a:r>
              <a:rPr lang="ru-RU" sz="3600" dirty="0" smtClean="0">
                <a:solidFill>
                  <a:srgbClr val="C00000"/>
                </a:solidFill>
              </a:rPr>
              <a:t> детям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Той большой и праведной войны!</a:t>
            </a:r>
          </a:p>
          <a:p>
            <a:pPr>
              <a:buNone/>
            </a:pPr>
            <a:endParaRPr lang="ru-RU" sz="36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advTm="1279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Витя </a:t>
            </a:r>
            <a:r>
              <a:rPr lang="ru-RU" dirty="0" err="1" smtClean="0">
                <a:solidFill>
                  <a:srgbClr val="C00000"/>
                </a:solidFill>
              </a:rPr>
              <a:t>Черевичкин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володя\Desktop\дети войны\фото\вит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5985" y="1428736"/>
            <a:ext cx="4643470" cy="4714907"/>
          </a:xfrm>
          <a:prstGeom prst="rect">
            <a:avLst/>
          </a:prstGeom>
          <a:noFill/>
        </p:spPr>
      </p:pic>
    </p:spTree>
  </p:cSld>
  <p:clrMapOvr>
    <a:masterClrMapping/>
  </p:clrMapOvr>
  <p:transition advTm="1018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 этом доме жил Витя </a:t>
            </a:r>
            <a:r>
              <a:rPr lang="ru-RU" dirty="0" err="1" smtClean="0">
                <a:solidFill>
                  <a:srgbClr val="C00000"/>
                </a:solidFill>
              </a:rPr>
              <a:t>Черевичкин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володя\Desktop\дети войны\фото\дом где жил вит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65008" y="1600200"/>
            <a:ext cx="5813984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1037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Одним из обвинительных документов против нацистских преступников на Нюрнбергском процессе стал снимок. Убитый мальчик с голубем в руках.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володя\Desktop\дети войны\фото\витя с птице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12776"/>
            <a:ext cx="5040560" cy="4608512"/>
          </a:xfrm>
          <a:prstGeom prst="rect">
            <a:avLst/>
          </a:prstGeom>
          <a:noFill/>
        </p:spPr>
      </p:pic>
    </p:spTree>
  </p:cSld>
  <p:clrMapOvr>
    <a:masterClrMapping/>
  </p:clrMapOvr>
  <p:transition advTm="1014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Память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Улица им. Вити </a:t>
            </a:r>
            <a:r>
              <a:rPr lang="ru-RU" sz="2000" dirty="0" err="1" smtClean="0">
                <a:solidFill>
                  <a:srgbClr val="C00000"/>
                </a:solidFill>
              </a:rPr>
              <a:t>Черевичкина</a:t>
            </a:r>
            <a:r>
              <a:rPr lang="ru-RU" sz="2000" dirty="0" smtClean="0">
                <a:solidFill>
                  <a:srgbClr val="C00000"/>
                </a:solidFill>
              </a:rPr>
              <a:t> в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Ростове-на-Дону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володя\Desktop\дети войны\фото\улица вит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4320480" cy="3312368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Советский коллекционный значок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володя\Desktop\дети войны\фото\значек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88669" y="2174875"/>
            <a:ext cx="2954486" cy="3951288"/>
          </a:xfrm>
          <a:prstGeom prst="rect">
            <a:avLst/>
          </a:prstGeom>
          <a:noFill/>
        </p:spPr>
      </p:pic>
    </p:spTree>
  </p:cSld>
  <p:clrMapOvr>
    <a:masterClrMapping/>
  </p:clrMapOvr>
  <p:transition advTm="1034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Парк им. Вити </a:t>
            </a:r>
            <a:r>
              <a:rPr lang="ru-RU" dirty="0" err="1" smtClean="0">
                <a:solidFill>
                  <a:srgbClr val="C00000"/>
                </a:solidFill>
              </a:rPr>
              <a:t>Черевичкина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Станция детской железной дороги им. В. </a:t>
            </a:r>
            <a:r>
              <a:rPr lang="ru-RU" dirty="0" err="1" smtClean="0">
                <a:solidFill>
                  <a:srgbClr val="C00000"/>
                </a:solidFill>
              </a:rPr>
              <a:t>Черевичкина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290" name="Picture 2" descr="C:\Users\володя\Desktop\дети войны\фото\детская железная дорог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807156"/>
            <a:ext cx="4040188" cy="2686725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Фонтан в парке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291" name="Picture 3" descr="C:\Users\володя\Desktop\дети войны\фото\фонтан в парке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645025" y="2851941"/>
            <a:ext cx="4041775" cy="2597156"/>
          </a:xfrm>
          <a:prstGeom prst="rect">
            <a:avLst/>
          </a:prstGeom>
          <a:noFill/>
        </p:spPr>
      </p:pic>
    </p:spTree>
  </p:cSld>
  <p:clrMapOvr>
    <a:masterClrMapping/>
  </p:clrMapOvr>
  <p:transition advTm="1003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Памятник Вите </a:t>
            </a:r>
            <a:r>
              <a:rPr lang="ru-RU" dirty="0" err="1" smtClean="0">
                <a:solidFill>
                  <a:srgbClr val="C00000"/>
                </a:solidFill>
              </a:rPr>
              <a:t>Черевичкину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Users\володя\Desktop\дети войны\фото\памятни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52500" y="1831181"/>
            <a:ext cx="3048000" cy="4064000"/>
          </a:xfrm>
          <a:prstGeom prst="rect">
            <a:avLst/>
          </a:prstGeom>
          <a:noFill/>
        </p:spPr>
      </p:pic>
      <p:pic>
        <p:nvPicPr>
          <p:cNvPr id="10243" name="Picture 3" descr="C:\Users\володя\Desktop\дети войны\фото\памятник вит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498789"/>
            <a:ext cx="4038600" cy="2728784"/>
          </a:xfrm>
          <a:prstGeom prst="rect">
            <a:avLst/>
          </a:prstGeom>
          <a:noFill/>
        </p:spPr>
      </p:pic>
    </p:spTree>
  </p:cSld>
  <p:clrMapOvr>
    <a:masterClrMapping/>
  </p:clrMapOvr>
  <p:transition advTm="9953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271</Words>
  <Application>Microsoft Office PowerPoint</Application>
  <PresentationFormat>Экран (4:3)</PresentationFormat>
  <Paragraphs>29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Их именами названы улицы</vt:lpstr>
      <vt:lpstr>Презентация PowerPoint</vt:lpstr>
      <vt:lpstr> «Жил в Ростове Витя Черевичкин» </vt:lpstr>
      <vt:lpstr>Витя Черевичкин</vt:lpstr>
      <vt:lpstr>В этом доме жил Витя Черевичкин</vt:lpstr>
      <vt:lpstr>Одним из обвинительных документов против нацистских преступников на Нюрнбергском процессе стал снимок. Убитый мальчик с голубем в руках.</vt:lpstr>
      <vt:lpstr>Память</vt:lpstr>
      <vt:lpstr>Парк им. Вити Черевичкина</vt:lpstr>
      <vt:lpstr>Памятник Вите Черевичкину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Их именами названы улицы</dc:title>
  <dc:creator>sveta</dc:creator>
  <cp:lastModifiedBy>user</cp:lastModifiedBy>
  <cp:revision>15</cp:revision>
  <dcterms:created xsi:type="dcterms:W3CDTF">2017-01-27T10:17:45Z</dcterms:created>
  <dcterms:modified xsi:type="dcterms:W3CDTF">2020-02-03T11:41:53Z</dcterms:modified>
</cp:coreProperties>
</file>